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1.svg" ContentType="image/svg+xml"/>
  <Override PartName="/ppt/media/image13.svg" ContentType="image/svg+xml"/>
  <Override PartName="/ppt/media/image6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</p:sldIdLst>
  <p:sldSz cx="18288000" cy="10287000"/>
  <p:notesSz cx="6858000" cy="9144000"/>
  <p:embeddedFontLst>
    <p:embeddedFont>
      <p:font typeface="Arimo" panose="020B0604020202020204"/>
      <p:regular r:id="rId57"/>
    </p:embeddedFont>
    <p:embeddedFont>
      <p:font typeface="Bai Jamjuree" panose="00000500000000000000"/>
      <p:regular r:id="rId58"/>
    </p:embeddedFont>
    <p:embeddedFont>
      <p:font typeface="Arimo Bold" panose="020B0704020202020204"/>
      <p:bold r:id="rId59"/>
    </p:embeddedFont>
    <p:embeddedFont>
      <p:font typeface="Calibri" panose="020F0502020204030204" charset="0"/>
      <p:regular r:id="rId60"/>
      <p:bold r:id="rId61"/>
      <p:italic r:id="rId62"/>
      <p:boldItalic r:id="rId63"/>
    </p:embeddedFont>
    <p:embeddedFont>
      <p:font typeface="Bai Jamjuree Bold" panose="00000800000000000000"/>
      <p:bold r:id="rId6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4" Type="http://schemas.openxmlformats.org/officeDocument/2006/relationships/font" Target="fonts/font8.fntdata"/><Relationship Id="rId63" Type="http://schemas.openxmlformats.org/officeDocument/2006/relationships/font" Target="fonts/font7.fntdata"/><Relationship Id="rId62" Type="http://schemas.openxmlformats.org/officeDocument/2006/relationships/font" Target="fonts/font6.fntdata"/><Relationship Id="rId61" Type="http://schemas.openxmlformats.org/officeDocument/2006/relationships/font" Target="fonts/font5.fntdata"/><Relationship Id="rId60" Type="http://schemas.openxmlformats.org/officeDocument/2006/relationships/font" Target="fonts/font4.fntdata"/><Relationship Id="rId6" Type="http://schemas.openxmlformats.org/officeDocument/2006/relationships/slide" Target="slides/slide3.xml"/><Relationship Id="rId59" Type="http://schemas.openxmlformats.org/officeDocument/2006/relationships/font" Target="fonts/font3.fntdata"/><Relationship Id="rId58" Type="http://schemas.openxmlformats.org/officeDocument/2006/relationships/font" Target="fonts/font2.fntdata"/><Relationship Id="rId57" Type="http://schemas.openxmlformats.org/officeDocument/2006/relationships/font" Target="fonts/font1.fntdata"/><Relationship Id="rId56" Type="http://schemas.openxmlformats.org/officeDocument/2006/relationships/tableStyles" Target="tableStyles.xml"/><Relationship Id="rId55" Type="http://schemas.openxmlformats.org/officeDocument/2006/relationships/viewProps" Target="viewProps.xml"/><Relationship Id="rId54" Type="http://schemas.openxmlformats.org/officeDocument/2006/relationships/presProps" Target="presProps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  <a:endParaRPr lang="cs-CZ" smtClean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  <a:endParaRPr lang="cs-CZ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4.png"/><Relationship Id="rId7" Type="http://schemas.openxmlformats.org/officeDocument/2006/relationships/image" Target="../media/image13.svg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0" Type="http://schemas.openxmlformats.org/officeDocument/2006/relationships/notesSlide" Target="../notesSlides/notesSlide50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17875" y="2770750"/>
            <a:ext cx="7254150" cy="1123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MedMonitorApp</a:t>
            </a:r>
            <a:endParaRPr lang="en-US" sz="7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31653" y="7511839"/>
            <a:ext cx="7626594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Ignacio Sáez González</a:t>
            </a:r>
            <a:endParaRPr lang="en-US" sz="30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0" lvl="0" indent="0"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Desarrollo de Aplicaciones Multiplataforma</a:t>
            </a:r>
            <a:endParaRPr lang="en-US" sz="30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Número de identificación: 72200384A</a:t>
            </a:r>
            <a:endParaRPr lang="en-US" sz="30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  <p:sp>
        <p:nvSpPr>
          <p:cNvPr id="5" name="Freeform 5"/>
          <p:cNvSpPr/>
          <p:nvPr/>
        </p:nvSpPr>
        <p:spPr>
          <a:xfrm flipH="1">
            <a:off x="7641335" y="372250"/>
            <a:ext cx="9569315" cy="9168804"/>
          </a:xfrm>
          <a:custGeom>
            <a:avLst/>
            <a:gdLst/>
            <a:ahLst/>
            <a:cxnLst/>
            <a:rect l="l" t="t" r="r" b="b"/>
            <a:pathLst>
              <a:path w="9569315" h="9168804">
                <a:moveTo>
                  <a:pt x="9569315" y="0"/>
                </a:moveTo>
                <a:lnTo>
                  <a:pt x="0" y="0"/>
                </a:lnTo>
                <a:lnTo>
                  <a:pt x="0" y="9168804"/>
                </a:lnTo>
                <a:lnTo>
                  <a:pt x="9569315" y="9168804"/>
                </a:lnTo>
                <a:lnTo>
                  <a:pt x="9569315" y="0"/>
                </a:lnTo>
                <a:close/>
              </a:path>
            </a:pathLst>
          </a:custGeom>
          <a:blipFill>
            <a:blip r:embed="rId2"/>
            <a:stretch>
              <a:fillRect t="-7798" r="-950" b="-1399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Objetivos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161453"/>
            <a:ext cx="8610150" cy="5023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Meta: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Ayudar a las personas que necesitan tomar medicación a gestionar eficientemente su salud.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Funciones clave: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Recordatorio para la toma de medicamentos.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Ge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stión de citas médicas.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onitoreo general del estado de salud.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Beneficios: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Mejora la calidad de vida de los usuarios.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301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Análisis del Contexto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04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Contexto Tecnológico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161453"/>
            <a:ext cx="8610150" cy="593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Crecimiento de mHealth: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El mercado de aplicaciones de salud alcanzara los 295 mil millones de USD en 2032.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Tecnologías clave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IA y Big Data: Personalización y análisis de salud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Telemedicina y Werables: Consultas remotas y monitoreo en tiempo real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Realidad Aumentada y ChatBots: Mejora de la experiencia del usuario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Desafíos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Interoperabilidad y seguridad de datos (GDPR, HIPAA)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Contexto Sociocultural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2875703"/>
            <a:ext cx="8610150" cy="685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Envejecimiento: 22% de la población mundial será mayor de 60 años para 2050.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Enfermedades Crónicas: 71% de las muertes son por enfermedades crónicas, impulsando el uso de apps de salud.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Estilos de Vida Ocupados: 62% de adultos considera útiles las apps de salud para la gestión diaria.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Acceso a Tecnología: 60% en países en desarrollo tiene smartphones, creando oportunidades para mHealth.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Bienestar Mental: 65% usa apps para seguir su salud mental.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COVID-19: 75% de los usuarios de telemedicina planea seguir usándola.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Autogestión: 72% prefiere apps con recomendaciones personalizadas.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Contexto Económico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161453"/>
            <a:ext cx="8610150" cy="5480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El mercado de mHealth está en fuerte crecimiento, proyectando pasar de 56.8 mil millones USD en 2022 a 295 mil millones USD en 2030.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Factores como la inversión en salud digital, la demanda de autogestión de la salud y el envejecimiento poblacional impulsan esta expansión.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La pandemia y la mayor penetración de smartphones, especialmente en mercados emergentes, han acelerado la adopción de aplicaciones de salud.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Los consumidores buscan funciones personalizadas, y las aseguradoras apoyan estas tecnologías, abriendo nuevas oportunidades de negocio.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Análisis Legislativo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161453"/>
            <a:ext cx="8610150" cy="4109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El desarrollo de aplicaciones móviles de salud está regulado por leyes como la LOPDGDD y el GDPR, que exigen el consentimiento explícito de los usuarios, el derecho a la privacidad y medidas de seguridad en los datos. Las aplicaciones que hacen diagnósticos deben cumplir con el Reglamento UE 2017/745. Además, la LSSI-CE regula el uso de cookies y tecnologías de rastreo. El cumplimiento normativo genera confianza en los usuarios y puede ser una ventaja competitiva.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301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Estado del Arte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05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Estado del Arte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046095"/>
            <a:ext cx="8610150" cy="593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El sector mHealth está avanzando rápidamente, impulsado por la digitalización y los avances tecnológicos.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Competencia: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Medisafe: Famosa por su gestión de medicación, pero limitada en funcionalidades de salud general.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MyTherapy: Ofrece un enfoque más completo, pero carece de gestión de citas médicas.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CareClinic: Plataforma integral pero con una interfaz compleja para algunos usuarios.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MedMonitorApp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 tiene la oportunidad de mejorar al integrar el estado de ánimo y la actividad física, áreas no completamente cubiertas por estas aplicaciones.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Freeform 13"/>
          <p:cNvSpPr/>
          <p:nvPr/>
        </p:nvSpPr>
        <p:spPr>
          <a:xfrm>
            <a:off x="1576475" y="3131820"/>
            <a:ext cx="8622131" cy="6585152"/>
          </a:xfrm>
          <a:custGeom>
            <a:avLst/>
            <a:gdLst/>
            <a:ahLst/>
            <a:cxnLst/>
            <a:rect l="l" t="t" r="r" b="b"/>
            <a:pathLst>
              <a:path w="8622131" h="6585152">
                <a:moveTo>
                  <a:pt x="0" y="0"/>
                </a:moveTo>
                <a:lnTo>
                  <a:pt x="8622131" y="0"/>
                </a:lnTo>
                <a:lnTo>
                  <a:pt x="8622131" y="6585152"/>
                </a:lnTo>
                <a:lnTo>
                  <a:pt x="0" y="65851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Análisis DAFO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996256" y="4049396"/>
            <a:ext cx="3495179" cy="551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05"/>
              </a:lnSpc>
            </a:pPr>
            <a:r>
              <a:rPr lang="en-US" sz="147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Posible baja adopción.</a:t>
            </a:r>
            <a:endParaRPr lang="en-US" sz="147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2205"/>
              </a:lnSpc>
            </a:pPr>
            <a:r>
              <a:rPr lang="en-US" sz="147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Dependencia de la tecnología.</a:t>
            </a:r>
            <a:endParaRPr lang="en-US" sz="147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6752148" y="4068446"/>
            <a:ext cx="3129677" cy="479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75"/>
              </a:lnSpc>
            </a:pPr>
            <a:r>
              <a:rPr lang="en-US" sz="1315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Accesible para todo tipo de usuarios.</a:t>
            </a:r>
            <a:endParaRPr lang="en-US" sz="1315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1975"/>
              </a:lnSpc>
            </a:pPr>
            <a:r>
              <a:rPr lang="en-US" sz="1315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Experiencia mas completa.</a:t>
            </a:r>
            <a:endParaRPr lang="en-US" sz="1315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996256" y="7863316"/>
            <a:ext cx="3228184" cy="762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5"/>
              </a:lnSpc>
            </a:pPr>
            <a:r>
              <a:rPr lang="en-US" sz="1355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La competencia con las aplicaciones que ya están asentadas en el mercado.</a:t>
            </a:r>
            <a:endParaRPr lang="en-US" sz="1355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2035"/>
              </a:lnSpc>
            </a:pPr>
            <a:r>
              <a:rPr lang="en-US" sz="1355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Surgimiento de nuevas aplicaciones.</a:t>
            </a:r>
            <a:endParaRPr lang="en-US" sz="1355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752148" y="7872841"/>
            <a:ext cx="3097195" cy="72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55"/>
              </a:lnSpc>
            </a:pPr>
            <a:r>
              <a:rPr lang="en-US" sz="13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Crecimiento del sector esta brindando oportunidades</a:t>
            </a:r>
            <a:endParaRPr lang="en-US" sz="13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1955"/>
              </a:lnSpc>
            </a:pPr>
            <a:r>
              <a:rPr lang="en-US" sz="13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Usuarios diversificados.</a:t>
            </a:r>
            <a:endParaRPr lang="en-US" sz="13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Innovación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06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9377189" y="2491541"/>
            <a:ext cx="1256850" cy="1256850"/>
            <a:chOff x="0" y="0"/>
            <a:chExt cx="1675800" cy="1675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 rot="0">
            <a:off x="9377189" y="4784655"/>
            <a:ext cx="1256850" cy="1256850"/>
            <a:chOff x="0" y="0"/>
            <a:chExt cx="1675800" cy="1675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9377189" y="7059891"/>
            <a:ext cx="1256850" cy="1256850"/>
            <a:chOff x="0" y="0"/>
            <a:chExt cx="1675800" cy="1675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 rot="0">
            <a:off x="3398341" y="7059891"/>
            <a:ext cx="1256850" cy="1256850"/>
            <a:chOff x="0" y="0"/>
            <a:chExt cx="1675800" cy="1675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 rot="0">
            <a:off x="3398341" y="4784655"/>
            <a:ext cx="1256850" cy="1256850"/>
            <a:chOff x="0" y="0"/>
            <a:chExt cx="1675800" cy="1675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3" name="Group 13"/>
          <p:cNvGrpSpPr/>
          <p:nvPr/>
        </p:nvGrpSpPr>
        <p:grpSpPr>
          <a:xfrm rot="0">
            <a:off x="3398341" y="2491541"/>
            <a:ext cx="1256850" cy="1256850"/>
            <a:chOff x="0" y="0"/>
            <a:chExt cx="1675800" cy="1675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517875" y="962425"/>
            <a:ext cx="1525215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Índice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532711" y="2761641"/>
            <a:ext cx="1054950" cy="74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01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3363601" y="3915362"/>
            <a:ext cx="558195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Introducción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532711" y="5036791"/>
            <a:ext cx="1054950" cy="74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02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3363601" y="6190762"/>
            <a:ext cx="558195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Resumen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3532711" y="7312191"/>
            <a:ext cx="1054950" cy="74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03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363601" y="8466162"/>
            <a:ext cx="558195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Objetivos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511559" y="2761641"/>
            <a:ext cx="1054950" cy="74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04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342449" y="3915362"/>
            <a:ext cx="5581950" cy="55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An</a:t>
            </a:r>
            <a:r>
              <a:rPr lang="es-ES" alt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á</a:t>
            </a: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lisis del Contexto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9511559" y="5036791"/>
            <a:ext cx="1054950" cy="74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05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9342449" y="6190762"/>
            <a:ext cx="558195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Estado del Arte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9511559" y="7312191"/>
            <a:ext cx="1054950" cy="74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06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342449" y="8466162"/>
            <a:ext cx="558195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Innovación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Innovación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293745"/>
            <a:ext cx="8610150" cy="5023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MedMonitorApp se diferencia en el mercado mHealth al ofrecer una solución integral que va más allá de los recordatorios de medicamentos: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Monitoreo Integral: Incluye el seguimiento del estado de ánimo y actividad física, brindando una visión completa de la salud del usuario.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Int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erfaz Adaptada: Optimizada para personas mayores, con elementos grandes.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Historial Médico Unificado: Integra medicamentos, consultas en un solo lugar.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301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Estrategias Competitivas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07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78160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Estrategias Competitivas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2779395"/>
            <a:ext cx="9467400" cy="7309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Valor Diferenciado: Solución integral que abarca medicamentos, estado de ánimo, actividad física y un historial médico unificado.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UX Op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timizada: Interfaz accesible, especialmente para personas mayores, con menús simples y funciones de voz.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Marketing Personalizado: Campañas dirigidas a grupos específicos, como mayores y cuidadores.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Colaboraciones Estratégicas: Alianzas con profesionales de salud para aumentar visibilidad y credibilidad.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Fidelización: Sistema de recompensas por completar tareas de salud.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Innovac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ión Continua: Actualizaciones con nuevas tecnologías como IA.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Cumplimiento y Seguridad: Cumplimiento con GDPR y HIPAA para garantizar la seguridad de los datos.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301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Análisis de Requisitos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08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78160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Requisitos Funcionales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2779395"/>
            <a:ext cx="9467400" cy="7309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RF-01: Registro y Autenticación de Usuarios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Permite el registro y actualización de datos personales.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RF-02: Recordatorios de Medicamentos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Visualización de recordatorios con horarios de toma.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RF-03: Registro de Toma de Medicamentos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Confirmación de la toma con actualización del historial.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RF-04: Historial de Medicación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Registro de todas las tomas de medicamentos, accesible y exportable.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RF-05: Seguimiento del Estado de Ánimo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Registro y análisis de estado emocional diario.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RF-06: Recordatorio de Citas Médicas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Recordatorios de citas médicas programadas.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RF-07: Registro de Actividad Física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Registro y análisis de actividad física.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946740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Requisitos No Funcionales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2779395"/>
            <a:ext cx="9467400" cy="593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RNF-01: Portabilidad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Compatible con Android e iOS.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Justificación: Ampliar accesibilidad a todas las plataformas.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RNF-02: Seguridad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Autenticación y cifrado de datos.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Justificación: Protección de datos sensibles.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RNF-03: Usabilidad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Interfaz intuitiva para todos los usuarios.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Justificación: Mejora la experiencia y facilita la adopción.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RNF-04: Rendimiento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Respuesta en menos de 2 segundos.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Justificación: Optimiza la experiencia de uso.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Diseño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09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946740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Diagrama Físico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2779395"/>
            <a:ext cx="9467400" cy="685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Aplicación Móvil (Cliente)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Desarrollada en Kotlin para Android.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Interfaz de usuario para captura de datos, visualización de recordatorios y gestión del historial de medicación, actividad física y estado de ánimo.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Serv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idor Backend (API REST)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Desarrollado en Java con Spring Boot.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Proporciona endpoints REST para autenticación, gestión de medicamentos, registros, etc.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Base de Datos (MySQL)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Almacena datos de usuarios, medicamentos, citas, historial médico y registros de estado de ánimo.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U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tiliza MySQL para manejo eficiente de datos estructurados y relaciones.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946740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Diagrama E/R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274695"/>
            <a:ext cx="9467400" cy="5480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Users: Información de usuarios (nombre, correo, contraseña).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Medications: Medicamentos (nombre, descripción, frecuencia).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Reminders: Recordatorios de medicamentos (hora, frecuencia).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Appointments: Citas médicas (fecha, hora).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Mood: Estado de ánimo (fecha, estado).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PhysicalActivity: Actividad física (tipo, duración).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ActivityLogs: Registro de acciones en la app (usuario, descripción).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Notifications: Notificaciones enviadas al usuario (medicación, citas, personalizadas).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UserSettings: Preferencias del usuario (notificaciones, sonidos)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946740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Diagrama de Clases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065145"/>
            <a:ext cx="9467400" cy="5480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Users: Representa a los usuarios.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Medications: Mapea la entidad Medications.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Reminders: Representa los recordatorios de medicamentos.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Appointments: Mapea las citas médicas.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Mood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: Representa el estado de ánimo del usuario en una fecha específica.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PhysicalActivity: Registra la actividad física del usuario.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ActivityLogs: Representa las actividades o acciones realizadas en la aplicación.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Notifications: Almacena las notificaciones enviadas al usuario.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UserSettings: Representa la configuración de usuario.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9377189" y="2491541"/>
            <a:ext cx="1256850" cy="1256850"/>
            <a:chOff x="0" y="0"/>
            <a:chExt cx="1675800" cy="1675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 rot="0">
            <a:off x="9377189" y="4784655"/>
            <a:ext cx="1256850" cy="1256850"/>
            <a:chOff x="0" y="0"/>
            <a:chExt cx="1675800" cy="1675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9377189" y="7059891"/>
            <a:ext cx="1256850" cy="1256850"/>
            <a:chOff x="0" y="0"/>
            <a:chExt cx="1675800" cy="1675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/>
          <p:nvPr/>
        </p:nvGrpSpPr>
        <p:grpSpPr>
          <a:xfrm rot="0">
            <a:off x="3398341" y="7059891"/>
            <a:ext cx="1256850" cy="1256850"/>
            <a:chOff x="0" y="0"/>
            <a:chExt cx="1675800" cy="1675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1" name="Group 11"/>
          <p:cNvGrpSpPr/>
          <p:nvPr/>
        </p:nvGrpSpPr>
        <p:grpSpPr>
          <a:xfrm rot="0">
            <a:off x="3398341" y="4784655"/>
            <a:ext cx="1256850" cy="1256850"/>
            <a:chOff x="0" y="0"/>
            <a:chExt cx="1675800" cy="1675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3" name="Group 13"/>
          <p:cNvGrpSpPr/>
          <p:nvPr/>
        </p:nvGrpSpPr>
        <p:grpSpPr>
          <a:xfrm rot="0">
            <a:off x="3398341" y="2491541"/>
            <a:ext cx="1256850" cy="1256850"/>
            <a:chOff x="0" y="0"/>
            <a:chExt cx="1675800" cy="1675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75892" cy="1675892"/>
            </a:xfrm>
            <a:custGeom>
              <a:avLst/>
              <a:gdLst/>
              <a:ahLst/>
              <a:cxnLst/>
              <a:rect l="l" t="t" r="r" b="b"/>
              <a:pathLst>
                <a:path w="1675892" h="1675892">
                  <a:moveTo>
                    <a:pt x="0" y="837946"/>
                  </a:moveTo>
                  <a:cubicBezTo>
                    <a:pt x="0" y="375158"/>
                    <a:pt x="375158" y="0"/>
                    <a:pt x="837946" y="0"/>
                  </a:cubicBezTo>
                  <a:lnTo>
                    <a:pt x="837946" y="12700"/>
                  </a:lnTo>
                  <a:lnTo>
                    <a:pt x="837946" y="0"/>
                  </a:lnTo>
                  <a:cubicBezTo>
                    <a:pt x="1300734" y="0"/>
                    <a:pt x="1675892" y="375158"/>
                    <a:pt x="1675892" y="837946"/>
                  </a:cubicBezTo>
                  <a:lnTo>
                    <a:pt x="1663192" y="837946"/>
                  </a:lnTo>
                  <a:lnTo>
                    <a:pt x="1675892" y="837946"/>
                  </a:lnTo>
                  <a:cubicBezTo>
                    <a:pt x="1675892" y="1300734"/>
                    <a:pt x="1300734" y="1675892"/>
                    <a:pt x="837946" y="1675892"/>
                  </a:cubicBezTo>
                  <a:lnTo>
                    <a:pt x="837946" y="1663192"/>
                  </a:lnTo>
                  <a:lnTo>
                    <a:pt x="837946" y="1675892"/>
                  </a:lnTo>
                  <a:cubicBezTo>
                    <a:pt x="375158" y="1675765"/>
                    <a:pt x="0" y="1300607"/>
                    <a:pt x="0" y="837946"/>
                  </a:cubicBezTo>
                  <a:lnTo>
                    <a:pt x="12700" y="837946"/>
                  </a:lnTo>
                  <a:lnTo>
                    <a:pt x="23495" y="844677"/>
                  </a:lnTo>
                  <a:cubicBezTo>
                    <a:pt x="20447" y="849503"/>
                    <a:pt x="14605" y="851662"/>
                    <a:pt x="9271" y="850138"/>
                  </a:cubicBezTo>
                  <a:cubicBezTo>
                    <a:pt x="3937" y="848614"/>
                    <a:pt x="0" y="843534"/>
                    <a:pt x="0" y="837946"/>
                  </a:cubicBezTo>
                  <a:moveTo>
                    <a:pt x="25400" y="837946"/>
                  </a:moveTo>
                  <a:lnTo>
                    <a:pt x="12700" y="837946"/>
                  </a:lnTo>
                  <a:lnTo>
                    <a:pt x="1905" y="831215"/>
                  </a:lnTo>
                  <a:cubicBezTo>
                    <a:pt x="4953" y="826389"/>
                    <a:pt x="10795" y="824230"/>
                    <a:pt x="16129" y="825754"/>
                  </a:cubicBezTo>
                  <a:cubicBezTo>
                    <a:pt x="21463" y="827278"/>
                    <a:pt x="25273" y="832358"/>
                    <a:pt x="25273" y="837946"/>
                  </a:cubicBezTo>
                  <a:cubicBezTo>
                    <a:pt x="25273" y="1286637"/>
                    <a:pt x="389001" y="1650492"/>
                    <a:pt x="837819" y="1650492"/>
                  </a:cubicBezTo>
                  <a:cubicBezTo>
                    <a:pt x="1286637" y="1650492"/>
                    <a:pt x="1650365" y="1286764"/>
                    <a:pt x="1650365" y="837946"/>
                  </a:cubicBezTo>
                  <a:cubicBezTo>
                    <a:pt x="1650365" y="389128"/>
                    <a:pt x="1286637" y="25400"/>
                    <a:pt x="837946" y="25400"/>
                  </a:cubicBezTo>
                  <a:lnTo>
                    <a:pt x="837946" y="12700"/>
                  </a:lnTo>
                  <a:lnTo>
                    <a:pt x="837946" y="25400"/>
                  </a:lnTo>
                  <a:cubicBezTo>
                    <a:pt x="389128" y="25400"/>
                    <a:pt x="25400" y="389128"/>
                    <a:pt x="25400" y="83794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517875" y="962425"/>
            <a:ext cx="1525215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Índice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532711" y="2758716"/>
            <a:ext cx="105495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07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3363601" y="3915362"/>
            <a:ext cx="558195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Estrategias Competitivas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532711" y="5033866"/>
            <a:ext cx="105495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08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3363601" y="6190762"/>
            <a:ext cx="5581950" cy="55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An</a:t>
            </a:r>
            <a:r>
              <a:rPr lang="es-ES" alt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á</a:t>
            </a: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lisis de Requisitos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3532711" y="7309266"/>
            <a:ext cx="105495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09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363601" y="8466162"/>
            <a:ext cx="558195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Diseño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511559" y="2758716"/>
            <a:ext cx="105495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10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342449" y="3915362"/>
            <a:ext cx="5581950" cy="55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Planificaci</a:t>
            </a:r>
            <a:r>
              <a:rPr lang="es-ES" alt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ó</a:t>
            </a: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n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9511559" y="5033866"/>
            <a:ext cx="105495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11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9342449" y="6190762"/>
            <a:ext cx="5968000" cy="553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Implementaci</a:t>
            </a:r>
            <a:r>
              <a:rPr lang="es-ES" alt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ó</a:t>
            </a: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n y Desarrollo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9511559" y="7309266"/>
            <a:ext cx="105495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12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342449" y="8466162"/>
            <a:ext cx="5968000" cy="57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Despliegue y Mantenimiento</a:t>
            </a:r>
            <a:endParaRPr lang="en-US" sz="3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946740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Diagrama de Interfaces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2684145"/>
            <a:ext cx="9467400" cy="7309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Login/Registro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Objetivo: Iniciar sesión o registrar al usuario.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Naveg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ación: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"Iniciar sesión" → Pantalla Principal.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"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Registrarse" → Formulario de registro.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Pantalla Principal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Objetivo: Acceso a las funciones principales.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Secciones: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Medicamentos, Consultas Médicas, Actividad Física, Estado de Ánimo.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Menú Inferior: Perfil y Ajustes.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Flujo de Navegación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Login/Registro → Pantalla Principal.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Menú Inferior: Perfil y Ajustes.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Planificación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10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7145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17875" y="1152925"/>
            <a:ext cx="15252150" cy="953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Diagrama de GANT</a:t>
            </a:r>
            <a:r>
              <a:rPr lang="es-ES" alt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T</a:t>
            </a:r>
            <a:endParaRPr lang="es-ES" alt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1428425" y="3225526"/>
          <a:ext cx="15341600" cy="4974279"/>
        </p:xfrm>
        <a:graphic>
          <a:graphicData uri="http://schemas.openxmlformats.org/drawingml/2006/table">
            <a:tbl>
              <a:tblPr/>
              <a:tblGrid>
                <a:gridCol w="2332427"/>
                <a:gridCol w="4246044"/>
                <a:gridCol w="1779621"/>
                <a:gridCol w="1243232"/>
                <a:gridCol w="1554205"/>
                <a:gridCol w="1516082"/>
                <a:gridCol w="1096721"/>
                <a:gridCol w="1573267"/>
              </a:tblGrid>
              <a:tr h="1240626">
                <a:tc>
                  <a:txBody>
                    <a:bodyPr rtlCol="0"/>
                    <a:lstStyle/>
                    <a:p>
                      <a:pPr algn="ctr">
                        <a:lnSpc>
                          <a:spcPts val="288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Tarea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88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Objetivos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88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Septiembre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88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Octubre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88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Noviembre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88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Diciembre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88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Enero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88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Arimo" panose="020B0604020202020204"/>
                          <a:ea typeface="Arimo" panose="020B0604020202020204"/>
                          <a:cs typeface="Arimo" panose="020B0604020202020204"/>
                          <a:sym typeface="Arimo" panose="020B0604020202020204"/>
                        </a:rPr>
                        <a:t>Febrero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9166">
                <a:tc>
                  <a:txBody>
                    <a:bodyPr rtlCol="0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 panose="00000500000000000000"/>
                          <a:ea typeface="Bai Jamjuree" panose="00000500000000000000"/>
                          <a:cs typeface="Bai Jamjuree" panose="00000500000000000000"/>
                          <a:sym typeface="Bai Jamjuree" panose="00000500000000000000"/>
                        </a:rPr>
                        <a:t>Planificación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 panose="00000500000000000000"/>
                          <a:ea typeface="Bai Jamjuree" panose="00000500000000000000"/>
                          <a:cs typeface="Bai Jamjuree" panose="00000500000000000000"/>
                          <a:sym typeface="Bai Jamjuree" panose="00000500000000000000"/>
                        </a:rPr>
                        <a:t>Planificar el Proyecto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16154">
                <a:tc>
                  <a:txBody>
                    <a:bodyPr rtlCol="0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 panose="00000500000000000000"/>
                          <a:ea typeface="Bai Jamjuree" panose="00000500000000000000"/>
                          <a:cs typeface="Bai Jamjuree" panose="00000500000000000000"/>
                          <a:sym typeface="Bai Jamjuree" panose="00000500000000000000"/>
                        </a:rPr>
                        <a:t>Diseño de la Aplicacion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 panose="00000500000000000000"/>
                          <a:ea typeface="Bai Jamjuree" panose="00000500000000000000"/>
                          <a:cs typeface="Bai Jamjuree" panose="00000500000000000000"/>
                          <a:sym typeface="Bai Jamjuree" panose="00000500000000000000"/>
                        </a:rPr>
                        <a:t>Diseñar la Aplicacion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9166">
                <a:tc>
                  <a:txBody>
                    <a:bodyPr rtlCol="0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 panose="00000500000000000000"/>
                          <a:ea typeface="Bai Jamjuree" panose="00000500000000000000"/>
                          <a:cs typeface="Bai Jamjuree" panose="00000500000000000000"/>
                          <a:sym typeface="Bai Jamjuree" panose="00000500000000000000"/>
                        </a:rPr>
                        <a:t>Funciones de la Aplicacion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 panose="00000500000000000000"/>
                          <a:ea typeface="Bai Jamjuree" panose="00000500000000000000"/>
                          <a:cs typeface="Bai Jamjuree" panose="00000500000000000000"/>
                          <a:sym typeface="Bai Jamjuree" panose="00000500000000000000"/>
                        </a:rPr>
                        <a:t>Crear las funcionalidades de la Aplicación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9166">
                <a:tc>
                  <a:txBody>
                    <a:bodyPr rtlCol="0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 panose="00000500000000000000"/>
                          <a:ea typeface="Bai Jamjuree" panose="00000500000000000000"/>
                          <a:cs typeface="Bai Jamjuree" panose="00000500000000000000"/>
                          <a:sym typeface="Bai Jamjuree" panose="00000500000000000000"/>
                        </a:rPr>
                        <a:t>Trabajo o Fase 4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64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Bai Jamjuree" panose="00000500000000000000"/>
                          <a:ea typeface="Bai Jamjuree" panose="00000500000000000000"/>
                          <a:cs typeface="Bai Jamjuree" panose="00000500000000000000"/>
                          <a:sym typeface="Bai Jamjuree" panose="00000500000000000000"/>
                        </a:rPr>
                        <a:t>Entregar las tareas de Documentación del Proyecto</a:t>
                      </a: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FEF4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l">
                        <a:lnSpc>
                          <a:spcPts val="1680"/>
                        </a:lnSpc>
                        <a:defRPr/>
                      </a:pPr>
                      <a:endParaRPr lang="en-US" sz="1100"/>
                    </a:p>
                  </a:txBody>
                  <a:tcPr marL="6995" marR="6995" marT="6995" marB="6995" anchor="t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946740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Recursos Materiales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2684145"/>
            <a:ext cx="9467400" cy="7309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Login/Registro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Objetivo: Iniciar sesión o registrar al usuario.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Naveg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ación: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"Iniciar sesión" → Pantalla Principal.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"</a:t>
            </a: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Registrarse" → Formulario de registro.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Pantalla Principal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Objetivo: Acceso a las funciones principales.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Secciones: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Medicamentos, Consultas Médicas, Actividad Física, Estado de Ánimo.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Menú Inferior: Perfil y Ajustes.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Flujo de Navegación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Login/Registro → Pantalla Principal.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Menú Inferior: Perfil y Ajustes.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11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Freeform 6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670275" y="6616550"/>
            <a:ext cx="9533162" cy="301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Implementación y Desarrollo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10232808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Implementación y Desarrollo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174006"/>
            <a:ext cx="9467400" cy="5023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En esta fase se llevó a cabo la implementación de la aplicación móvil MedMonitorApp, desarrollada en Kotlin, junto con la API en Java y la interfaz de administración en C#.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Lenguajes: Kotlin, Java, C#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Base de datos: MySQL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Herramientas: IntelliJ IDEA, MySQL Workbench, Visual Studio, Android Studio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El objetivo es desarrollar un sistema funcional e integrado para la gestión de la salud de los usuarios.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10232808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Desarrollo y Retos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174006"/>
            <a:ext cx="9467400" cy="6395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Desarrollo de la aplicación: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Implementación de recordatorios de medicamentos y citas medicas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Historial medico accesible para el usuario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Desarrollo de la API: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Manejo de solicitudes y almacenamiento seguro de los datos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Desarrollo de la interfaz de Administración: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CRUD para la gestión de la aplicación móvil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Retos y soluciones: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Integración entre diferentes plataformas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Optimización del rendimiento y experiencia de usuario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301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Despliegue y Mantenimiento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12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10232808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Despliegue y Mantenimiento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4015956"/>
            <a:ext cx="9467400" cy="3651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Despliegue del Sistema: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Implementación de la aplicación en entornos de producción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Configuración de la base de datos y API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Pruebas finales para garantizar estabilidad y rendimiento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Plataformas de Distribución: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Aplicación móvil disponible mediante depuración por USB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API desplegada en localhost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10232808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Estrategia de Mantenimiento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097466"/>
            <a:ext cx="9467400" cy="5480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Mantenimiento Correctivo: Solución de errores y fallos detectados tras el despliegue.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Mantenimiento Evolutivo:  Incorporación de nuevas funcionalidades según las necesidades del usuario.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Monitoreo y Seguridad: Supervisión constante del sistema para prevenir vulnerabilidades y mejorar el rendimiento.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Actualizaciones y Mejoras: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Optimización de la experiencia de usuario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Feedback continuo para futuras versiones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17875" y="962425"/>
            <a:ext cx="15252150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0"/>
              </a:lnSpc>
            </a:pPr>
            <a:r>
              <a: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Índice</a:t>
            </a:r>
            <a:endParaRPr lang="en-US" sz="4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grpSp>
        <p:nvGrpSpPr>
          <p:cNvPr id="4" name="Group 4"/>
          <p:cNvGrpSpPr/>
          <p:nvPr/>
        </p:nvGrpSpPr>
        <p:grpSpPr>
          <a:xfrm rot="0">
            <a:off x="5728551" y="2446123"/>
            <a:ext cx="6830936" cy="6546121"/>
            <a:chOff x="0" y="0"/>
            <a:chExt cx="9107915" cy="8728161"/>
          </a:xfrm>
        </p:grpSpPr>
        <p:grpSp>
          <p:nvGrpSpPr>
            <p:cNvPr id="5" name="Group 5"/>
            <p:cNvGrpSpPr/>
            <p:nvPr/>
          </p:nvGrpSpPr>
          <p:grpSpPr>
            <a:xfrm rot="0">
              <a:off x="46320" y="6091133"/>
              <a:ext cx="1675800" cy="1675800"/>
              <a:chOff x="0" y="0"/>
              <a:chExt cx="1675800" cy="1675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675892" cy="1675892"/>
              </a:xfrm>
              <a:custGeom>
                <a:avLst/>
                <a:gdLst/>
                <a:ahLst/>
                <a:cxnLst/>
                <a:rect l="l" t="t" r="r" b="b"/>
                <a:pathLst>
                  <a:path w="1675892" h="1675892">
                    <a:moveTo>
                      <a:pt x="0" y="837946"/>
                    </a:moveTo>
                    <a:cubicBezTo>
                      <a:pt x="0" y="375158"/>
                      <a:pt x="375158" y="0"/>
                      <a:pt x="837946" y="0"/>
                    </a:cubicBezTo>
                    <a:lnTo>
                      <a:pt x="837946" y="12700"/>
                    </a:lnTo>
                    <a:lnTo>
                      <a:pt x="837946" y="0"/>
                    </a:lnTo>
                    <a:cubicBezTo>
                      <a:pt x="1300734" y="0"/>
                      <a:pt x="1675892" y="375158"/>
                      <a:pt x="1675892" y="837946"/>
                    </a:cubicBezTo>
                    <a:lnTo>
                      <a:pt x="1663192" y="837946"/>
                    </a:lnTo>
                    <a:lnTo>
                      <a:pt x="1675892" y="837946"/>
                    </a:lnTo>
                    <a:cubicBezTo>
                      <a:pt x="1675892" y="1300734"/>
                      <a:pt x="1300734" y="1675892"/>
                      <a:pt x="837946" y="1675892"/>
                    </a:cubicBezTo>
                    <a:lnTo>
                      <a:pt x="837946" y="1663192"/>
                    </a:lnTo>
                    <a:lnTo>
                      <a:pt x="837946" y="1675892"/>
                    </a:lnTo>
                    <a:cubicBezTo>
                      <a:pt x="375158" y="1675765"/>
                      <a:pt x="0" y="1300607"/>
                      <a:pt x="0" y="837946"/>
                    </a:cubicBezTo>
                    <a:lnTo>
                      <a:pt x="12700" y="837946"/>
                    </a:lnTo>
                    <a:lnTo>
                      <a:pt x="23495" y="844677"/>
                    </a:lnTo>
                    <a:cubicBezTo>
                      <a:pt x="20447" y="849503"/>
                      <a:pt x="14605" y="851662"/>
                      <a:pt x="9271" y="850138"/>
                    </a:cubicBezTo>
                    <a:cubicBezTo>
                      <a:pt x="3937" y="848614"/>
                      <a:pt x="0" y="843534"/>
                      <a:pt x="0" y="837946"/>
                    </a:cubicBezTo>
                    <a:moveTo>
                      <a:pt x="25400" y="837946"/>
                    </a:moveTo>
                    <a:lnTo>
                      <a:pt x="12700" y="837946"/>
                    </a:lnTo>
                    <a:lnTo>
                      <a:pt x="1905" y="831215"/>
                    </a:lnTo>
                    <a:cubicBezTo>
                      <a:pt x="4953" y="826389"/>
                      <a:pt x="10795" y="824230"/>
                      <a:pt x="16129" y="825754"/>
                    </a:cubicBezTo>
                    <a:cubicBezTo>
                      <a:pt x="21463" y="827278"/>
                      <a:pt x="25273" y="832358"/>
                      <a:pt x="25273" y="837946"/>
                    </a:cubicBezTo>
                    <a:cubicBezTo>
                      <a:pt x="25273" y="1286637"/>
                      <a:pt x="389001" y="1650492"/>
                      <a:pt x="837819" y="1650492"/>
                    </a:cubicBezTo>
                    <a:cubicBezTo>
                      <a:pt x="1286637" y="1650492"/>
                      <a:pt x="1650365" y="1286764"/>
                      <a:pt x="1650365" y="837946"/>
                    </a:cubicBezTo>
                    <a:cubicBezTo>
                      <a:pt x="1650365" y="389128"/>
                      <a:pt x="1286637" y="25400"/>
                      <a:pt x="837946" y="25400"/>
                    </a:cubicBezTo>
                    <a:lnTo>
                      <a:pt x="837946" y="12700"/>
                    </a:lnTo>
                    <a:lnTo>
                      <a:pt x="837946" y="25400"/>
                    </a:lnTo>
                    <a:cubicBezTo>
                      <a:pt x="389128" y="25400"/>
                      <a:pt x="25400" y="389128"/>
                      <a:pt x="25400" y="83794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 rot="0">
              <a:off x="46320" y="3057485"/>
              <a:ext cx="1675800" cy="1675800"/>
              <a:chOff x="0" y="0"/>
              <a:chExt cx="1675800" cy="1675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675892" cy="1675892"/>
              </a:xfrm>
              <a:custGeom>
                <a:avLst/>
                <a:gdLst/>
                <a:ahLst/>
                <a:cxnLst/>
                <a:rect l="l" t="t" r="r" b="b"/>
                <a:pathLst>
                  <a:path w="1675892" h="1675892">
                    <a:moveTo>
                      <a:pt x="0" y="837946"/>
                    </a:moveTo>
                    <a:cubicBezTo>
                      <a:pt x="0" y="375158"/>
                      <a:pt x="375158" y="0"/>
                      <a:pt x="837946" y="0"/>
                    </a:cubicBezTo>
                    <a:lnTo>
                      <a:pt x="837946" y="12700"/>
                    </a:lnTo>
                    <a:lnTo>
                      <a:pt x="837946" y="0"/>
                    </a:lnTo>
                    <a:cubicBezTo>
                      <a:pt x="1300734" y="0"/>
                      <a:pt x="1675892" y="375158"/>
                      <a:pt x="1675892" y="837946"/>
                    </a:cubicBezTo>
                    <a:lnTo>
                      <a:pt x="1663192" y="837946"/>
                    </a:lnTo>
                    <a:lnTo>
                      <a:pt x="1675892" y="837946"/>
                    </a:lnTo>
                    <a:cubicBezTo>
                      <a:pt x="1675892" y="1300734"/>
                      <a:pt x="1300734" y="1675892"/>
                      <a:pt x="837946" y="1675892"/>
                    </a:cubicBezTo>
                    <a:lnTo>
                      <a:pt x="837946" y="1663192"/>
                    </a:lnTo>
                    <a:lnTo>
                      <a:pt x="837946" y="1675892"/>
                    </a:lnTo>
                    <a:cubicBezTo>
                      <a:pt x="375158" y="1675765"/>
                      <a:pt x="0" y="1300607"/>
                      <a:pt x="0" y="837946"/>
                    </a:cubicBezTo>
                    <a:lnTo>
                      <a:pt x="12700" y="837946"/>
                    </a:lnTo>
                    <a:lnTo>
                      <a:pt x="23495" y="844677"/>
                    </a:lnTo>
                    <a:cubicBezTo>
                      <a:pt x="20447" y="849503"/>
                      <a:pt x="14605" y="851662"/>
                      <a:pt x="9271" y="850138"/>
                    </a:cubicBezTo>
                    <a:cubicBezTo>
                      <a:pt x="3937" y="848614"/>
                      <a:pt x="0" y="843534"/>
                      <a:pt x="0" y="837946"/>
                    </a:cubicBezTo>
                    <a:moveTo>
                      <a:pt x="25400" y="837946"/>
                    </a:moveTo>
                    <a:lnTo>
                      <a:pt x="12700" y="837946"/>
                    </a:lnTo>
                    <a:lnTo>
                      <a:pt x="1905" y="831215"/>
                    </a:lnTo>
                    <a:cubicBezTo>
                      <a:pt x="4953" y="826389"/>
                      <a:pt x="10795" y="824230"/>
                      <a:pt x="16129" y="825754"/>
                    </a:cubicBezTo>
                    <a:cubicBezTo>
                      <a:pt x="21463" y="827278"/>
                      <a:pt x="25273" y="832358"/>
                      <a:pt x="25273" y="837946"/>
                    </a:cubicBezTo>
                    <a:cubicBezTo>
                      <a:pt x="25273" y="1286637"/>
                      <a:pt x="389001" y="1650492"/>
                      <a:pt x="837819" y="1650492"/>
                    </a:cubicBezTo>
                    <a:cubicBezTo>
                      <a:pt x="1286637" y="1650492"/>
                      <a:pt x="1650365" y="1286764"/>
                      <a:pt x="1650365" y="837946"/>
                    </a:cubicBezTo>
                    <a:cubicBezTo>
                      <a:pt x="1650365" y="389128"/>
                      <a:pt x="1286637" y="25400"/>
                      <a:pt x="837946" y="25400"/>
                    </a:cubicBezTo>
                    <a:lnTo>
                      <a:pt x="837946" y="12700"/>
                    </a:lnTo>
                    <a:lnTo>
                      <a:pt x="837946" y="25400"/>
                    </a:lnTo>
                    <a:cubicBezTo>
                      <a:pt x="389128" y="25400"/>
                      <a:pt x="25400" y="389128"/>
                      <a:pt x="25400" y="83794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 rot="0">
              <a:off x="46320" y="0"/>
              <a:ext cx="1675800" cy="1675800"/>
              <a:chOff x="0" y="0"/>
              <a:chExt cx="1675800" cy="1675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675892" cy="1675892"/>
              </a:xfrm>
              <a:custGeom>
                <a:avLst/>
                <a:gdLst/>
                <a:ahLst/>
                <a:cxnLst/>
                <a:rect l="l" t="t" r="r" b="b"/>
                <a:pathLst>
                  <a:path w="1675892" h="1675892">
                    <a:moveTo>
                      <a:pt x="0" y="837946"/>
                    </a:moveTo>
                    <a:cubicBezTo>
                      <a:pt x="0" y="375158"/>
                      <a:pt x="375158" y="0"/>
                      <a:pt x="837946" y="0"/>
                    </a:cubicBezTo>
                    <a:lnTo>
                      <a:pt x="837946" y="12700"/>
                    </a:lnTo>
                    <a:lnTo>
                      <a:pt x="837946" y="0"/>
                    </a:lnTo>
                    <a:cubicBezTo>
                      <a:pt x="1300734" y="0"/>
                      <a:pt x="1675892" y="375158"/>
                      <a:pt x="1675892" y="837946"/>
                    </a:cubicBezTo>
                    <a:lnTo>
                      <a:pt x="1663192" y="837946"/>
                    </a:lnTo>
                    <a:lnTo>
                      <a:pt x="1675892" y="837946"/>
                    </a:lnTo>
                    <a:cubicBezTo>
                      <a:pt x="1675892" y="1300734"/>
                      <a:pt x="1300734" y="1675892"/>
                      <a:pt x="837946" y="1675892"/>
                    </a:cubicBezTo>
                    <a:lnTo>
                      <a:pt x="837946" y="1663192"/>
                    </a:lnTo>
                    <a:lnTo>
                      <a:pt x="837946" y="1675892"/>
                    </a:lnTo>
                    <a:cubicBezTo>
                      <a:pt x="375158" y="1675765"/>
                      <a:pt x="0" y="1300607"/>
                      <a:pt x="0" y="837946"/>
                    </a:cubicBezTo>
                    <a:lnTo>
                      <a:pt x="12700" y="837946"/>
                    </a:lnTo>
                    <a:lnTo>
                      <a:pt x="23495" y="844677"/>
                    </a:lnTo>
                    <a:cubicBezTo>
                      <a:pt x="20447" y="849503"/>
                      <a:pt x="14605" y="851662"/>
                      <a:pt x="9271" y="850138"/>
                    </a:cubicBezTo>
                    <a:cubicBezTo>
                      <a:pt x="3937" y="848614"/>
                      <a:pt x="0" y="843534"/>
                      <a:pt x="0" y="837946"/>
                    </a:cubicBezTo>
                    <a:moveTo>
                      <a:pt x="25400" y="837946"/>
                    </a:moveTo>
                    <a:lnTo>
                      <a:pt x="12700" y="837946"/>
                    </a:lnTo>
                    <a:lnTo>
                      <a:pt x="1905" y="831215"/>
                    </a:lnTo>
                    <a:cubicBezTo>
                      <a:pt x="4953" y="826389"/>
                      <a:pt x="10795" y="824230"/>
                      <a:pt x="16129" y="825754"/>
                    </a:cubicBezTo>
                    <a:cubicBezTo>
                      <a:pt x="21463" y="827278"/>
                      <a:pt x="25273" y="832358"/>
                      <a:pt x="25273" y="837946"/>
                    </a:cubicBezTo>
                    <a:cubicBezTo>
                      <a:pt x="25273" y="1286637"/>
                      <a:pt x="389001" y="1650492"/>
                      <a:pt x="837819" y="1650492"/>
                    </a:cubicBezTo>
                    <a:cubicBezTo>
                      <a:pt x="1286637" y="1650492"/>
                      <a:pt x="1650365" y="1286764"/>
                      <a:pt x="1650365" y="837946"/>
                    </a:cubicBezTo>
                    <a:cubicBezTo>
                      <a:pt x="1650365" y="389128"/>
                      <a:pt x="1286637" y="25400"/>
                      <a:pt x="837946" y="25400"/>
                    </a:cubicBezTo>
                    <a:lnTo>
                      <a:pt x="837946" y="12700"/>
                    </a:lnTo>
                    <a:lnTo>
                      <a:pt x="837946" y="25400"/>
                    </a:lnTo>
                    <a:cubicBezTo>
                      <a:pt x="389128" y="25400"/>
                      <a:pt x="25400" y="389128"/>
                      <a:pt x="25400" y="83794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225480" y="362583"/>
              <a:ext cx="1406600" cy="984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760"/>
                </a:lnSpc>
              </a:pPr>
              <a:r>
                <a:rPr lang="en-US" sz="4800" b="1">
                  <a:solidFill>
                    <a:srgbClr val="FFFFFF"/>
                  </a:solidFill>
                  <a:latin typeface="Arimo Bold" panose="020B0704020202020204"/>
                  <a:ea typeface="Arimo Bold" panose="020B0704020202020204"/>
                  <a:cs typeface="Arimo Bold" panose="020B0704020202020204"/>
                  <a:sym typeface="Arimo Bold" panose="020B0704020202020204"/>
                </a:rPr>
                <a:t>13</a:t>
              </a:r>
              <a:endPara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907953"/>
              <a:ext cx="8260118" cy="75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 panose="020B0604020202020204"/>
                  <a:ea typeface="Arimo" panose="020B0604020202020204"/>
                  <a:cs typeface="Arimo" panose="020B0604020202020204"/>
                  <a:sym typeface="Arimo" panose="020B0604020202020204"/>
                </a:rPr>
                <a:t>Pruebas y Control de Calidad</a:t>
              </a:r>
              <a:endPara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225480" y="3396117"/>
              <a:ext cx="1406600" cy="984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760"/>
                </a:lnSpc>
              </a:pPr>
              <a:r>
                <a:rPr lang="en-US" sz="4800" b="1">
                  <a:solidFill>
                    <a:srgbClr val="FFFFFF"/>
                  </a:solidFill>
                  <a:latin typeface="Arimo Bold" panose="020B0704020202020204"/>
                  <a:ea typeface="Arimo Bold" panose="020B0704020202020204"/>
                  <a:cs typeface="Arimo Bold" panose="020B0704020202020204"/>
                  <a:sym typeface="Arimo Bold" panose="020B0704020202020204"/>
                </a:rPr>
                <a:t>14</a:t>
              </a:r>
              <a:endPara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4941820"/>
              <a:ext cx="9107915" cy="738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 panose="020B0604020202020204"/>
                  <a:ea typeface="Arimo" panose="020B0604020202020204"/>
                  <a:cs typeface="Arimo" panose="020B0604020202020204"/>
                  <a:sym typeface="Arimo" panose="020B0604020202020204"/>
                </a:rPr>
                <a:t>Gesti</a:t>
              </a:r>
              <a:r>
                <a:rPr lang="es-ES" altLang="en-US" sz="3600">
                  <a:solidFill>
                    <a:srgbClr val="FFFFFF"/>
                  </a:solidFill>
                  <a:latin typeface="Arimo" panose="020B0604020202020204"/>
                  <a:ea typeface="Arimo" panose="020B0604020202020204"/>
                  <a:cs typeface="Arimo" panose="020B0604020202020204"/>
                  <a:sym typeface="Arimo" panose="020B0604020202020204"/>
                </a:rPr>
                <a:t>ó</a:t>
              </a:r>
              <a:r>
                <a:rPr lang="en-US" sz="3600">
                  <a:solidFill>
                    <a:srgbClr val="FFFFFF"/>
                  </a:solidFill>
                  <a:latin typeface="Arimo" panose="020B0604020202020204"/>
                  <a:ea typeface="Arimo" panose="020B0604020202020204"/>
                  <a:cs typeface="Arimo" panose="020B0604020202020204"/>
                  <a:sym typeface="Arimo" panose="020B0604020202020204"/>
                </a:rPr>
                <a:t>n Econ</a:t>
              </a:r>
              <a:r>
                <a:rPr lang="es-ES" altLang="en-US" sz="3600">
                  <a:solidFill>
                    <a:srgbClr val="FFFFFF"/>
                  </a:solidFill>
                  <a:latin typeface="Arimo" panose="020B0604020202020204"/>
                  <a:ea typeface="Arimo" panose="020B0604020202020204"/>
                  <a:cs typeface="Arimo" panose="020B0604020202020204"/>
                  <a:sym typeface="Arimo" panose="020B0604020202020204"/>
                </a:rPr>
                <a:t>ó</a:t>
              </a:r>
              <a:r>
                <a:rPr lang="en-US" sz="3600">
                  <a:solidFill>
                    <a:srgbClr val="FFFFFF"/>
                  </a:solidFill>
                  <a:latin typeface="Arimo" panose="020B0604020202020204"/>
                  <a:ea typeface="Arimo" panose="020B0604020202020204"/>
                  <a:cs typeface="Arimo" panose="020B0604020202020204"/>
                  <a:sym typeface="Arimo" panose="020B0604020202020204"/>
                </a:rPr>
                <a:t>mica del Proyecto</a:t>
              </a:r>
              <a:endPara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225480" y="6429983"/>
              <a:ext cx="1406600" cy="984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760"/>
                </a:lnSpc>
              </a:pPr>
              <a:r>
                <a:rPr lang="en-US" sz="4800" b="1">
                  <a:solidFill>
                    <a:srgbClr val="FFFFFF"/>
                  </a:solidFill>
                  <a:latin typeface="Arimo Bold" panose="020B0704020202020204"/>
                  <a:ea typeface="Arimo Bold" panose="020B0704020202020204"/>
                  <a:cs typeface="Arimo Bold" panose="020B0704020202020204"/>
                  <a:sym typeface="Arimo Bold" panose="020B0704020202020204"/>
                </a:rPr>
                <a:t>15</a:t>
              </a:r>
              <a:endParaRPr lang="en-US" sz="4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7975686"/>
              <a:ext cx="7442600" cy="75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Arimo" panose="020B0604020202020204"/>
                  <a:ea typeface="Arimo" panose="020B0604020202020204"/>
                  <a:cs typeface="Arimo" panose="020B0604020202020204"/>
                  <a:sym typeface="Arimo" panose="020B0604020202020204"/>
                </a:rPr>
                <a:t>Conclusión</a:t>
              </a:r>
              <a:endParaRPr lang="en-US" sz="3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endParaRP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13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Freeform 6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670275" y="6616550"/>
            <a:ext cx="10963819" cy="301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Pruebas y Control de Calidad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1038589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Pruebas y Control de Calidad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097466"/>
            <a:ext cx="9467400" cy="5023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Estrategia de Pruebas: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Pruebas unitarias para verificar la funcionalidad de los módulos.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Pruebas de integración para evaluar la comunicación entre componentes.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Pruebas de sistema para garantizar el correcto funcionamiento general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Pruebas de Usuario: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Feedback de usuarios para mejorar la experiencia.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Ajustes basados en resultados de pruebas beta.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334863" y="1569326"/>
            <a:ext cx="11986857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Control de Calidad y Optimización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097466"/>
            <a:ext cx="9467400" cy="593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Monitoreo del Rendimiento: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Análisis de tiempos de respuesta y consumo de recursos.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Optimización de la eficiencia del sistema.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Seguridad y Estabilidad: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Identificación y corrección de vulnerabilidades.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Implementación de medidas de seguridad para proteger datos sensibles.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Mejoras Continuas: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Aplicación de mejoras según métricas de calidad y uso.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Iteración continua para garantizar una aplicación robusta y eficiente.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14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Freeform 6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670275" y="6616550"/>
            <a:ext cx="11804047" cy="301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Gestión Económica del Proyecto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334863" y="1569326"/>
            <a:ext cx="11986857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Gestión Económica del Proyecto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2730070"/>
            <a:ext cx="9467400" cy="6852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Para desarrollar el proyecto, se han identificado los siguientes recursos: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Equipos informáticos: ordenadores de alta capacidad, licencias de IDEs y herramientas de diseño.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Software y Licencias: licencias de software como Postman para pruebas de API y Figma para el diseño de la interfaz.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Material de Oficina: Incluye el material básico de oficina.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Proveedor de Internet: servicio de conectividad de alta velocidad.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Electricidad y agua: consumo energético asociado a los puestos de trabajo de los desarrolladores.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334863" y="1569326"/>
            <a:ext cx="11986857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Gestión Económica del Proyecto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097466"/>
            <a:ext cx="9467400" cy="4566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El coste total del proyecto depende del tiempo y los perfiles profesionales involucrados en cada fase del desarrollo: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Gerente: 8.832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Jefe de proyecto: 20.830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Analista: 4.666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Programador Senior: 9.750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Programador Junior: 3.957,5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Diseñador: 2.700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QA/Tester: 3.375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Total: 54.110,5 euros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334863" y="1569326"/>
            <a:ext cx="11986857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Gestión Económica del Proyecto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097466"/>
            <a:ext cx="9467400" cy="4566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Los recursos necesarios: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PC de alto rendimiento: 3.398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Software de desarrollo: 310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Dispositivos de prueba: 1347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Espacio de Trabajo: 500 euros/mes.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Internet: 50 euros/mes.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Sillas ergonómicas: 2.998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Monitores externos: 1.099,28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Teclado y ratón: 458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1036320" lvl="2" indent="-345440" algn="l">
              <a:lnSpc>
                <a:spcPts val="3600"/>
              </a:lnSpc>
              <a:buFont typeface="Arial" panose="020B0604020202020204"/>
              <a:buChar char="⚬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Total: 12.735,28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334863" y="1569326"/>
            <a:ext cx="11986857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Gestión Económica del Proyecto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843175" y="3097466"/>
            <a:ext cx="9467400" cy="4109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La suma de todos los recursos materiales, los costes de proveedores y los costes de desarrollo y perfiles involucrados da un coste: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Total de 75.070,28 euros.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Este presupuesto esta sujeto a cambios en función de posibles ajustes en los plazos de desarrollo o cambios en los requisitos durante el ciclo de vida del proyecto.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1425322" y="2679003"/>
            <a:ext cx="6321961" cy="5496926"/>
          </a:xfrm>
          <a:custGeom>
            <a:avLst/>
            <a:gdLst/>
            <a:ahLst/>
            <a:cxnLst/>
            <a:rect l="l" t="t" r="r" b="b"/>
            <a:pathLst>
              <a:path w="6321961" h="5496926">
                <a:moveTo>
                  <a:pt x="0" y="0"/>
                </a:moveTo>
                <a:lnTo>
                  <a:pt x="6321962" y="0"/>
                </a:lnTo>
                <a:lnTo>
                  <a:pt x="6321962" y="5496925"/>
                </a:lnTo>
                <a:lnTo>
                  <a:pt x="0" y="54969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9" r="-905"/>
            </a:stretch>
          </a:blipFill>
        </p:spPr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Conclusión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15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3429420" y="13544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45867"/>
            <a:ext cx="946740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Conclusión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097466"/>
            <a:ext cx="9467400" cy="593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Retos Técnicos: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Curva de aprendizaje pronunciada en Android.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Integración de múltiples tecnologías y enfoques.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Lecciones Aprendidas: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Planificación y Gestión.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Validación Continua.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Áreas de Mejora.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Consideraciones Futuras: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Implementación de seguridad estricta en base de datos y API con tokens.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Notificaciones sonoras.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Introducción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3912850"/>
            <a:ext cx="1987350" cy="1737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01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573025" y="7186259"/>
            <a:ext cx="5617950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b="1">
                <a:solidFill>
                  <a:srgbClr val="FFFFFF"/>
                </a:solidFill>
                <a:latin typeface="Bai Jamjuree Bold" panose="00000800000000000000"/>
                <a:ea typeface="Bai Jamjuree Bold" panose="00000800000000000000"/>
                <a:cs typeface="Bai Jamjuree Bold" panose="00000800000000000000"/>
                <a:sym typeface="Bai Jamjuree Bold" panose="00000800000000000000"/>
              </a:rPr>
              <a:t>Agradezco su atención y el tiempo dedicado a evaluar mi trabajo.</a:t>
            </a:r>
            <a:endParaRPr lang="en-US" sz="1800" b="1">
              <a:solidFill>
                <a:srgbClr val="FFFFFF"/>
              </a:solidFill>
              <a:latin typeface="Bai Jamjuree Bold" panose="00000800000000000000"/>
              <a:ea typeface="Bai Jamjuree Bold" panose="00000800000000000000"/>
              <a:cs typeface="Bai Jamjuree Bold" panose="00000800000000000000"/>
              <a:sym typeface="Bai Jamjuree Bold" panose="0000080000000000000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573025" y="1288534"/>
            <a:ext cx="5617950" cy="1657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720"/>
              </a:lnSpc>
            </a:pPr>
            <a:r>
              <a:rPr lang="en-US" sz="106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Gracias</a:t>
            </a:r>
            <a:endParaRPr lang="en-US" sz="106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677675" y="3184276"/>
            <a:ext cx="6513300" cy="181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8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¿Tenéis alguna pregunta?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r">
              <a:lnSpc>
                <a:spcPts val="288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Correo electrónico: saez.gonzalez.i@gmail.com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r">
              <a:lnSpc>
                <a:spcPts val="288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Teléfono: +34 611 475 935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r">
              <a:lnSpc>
                <a:spcPts val="288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Sitio Web: medmonitorapp.framer.ai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r">
              <a:lnSpc>
                <a:spcPts val="2880"/>
              </a:lnSpc>
            </a:pPr>
          </a:p>
        </p:txBody>
      </p:sp>
      <p:sp>
        <p:nvSpPr>
          <p:cNvPr id="6" name="Freeform 6"/>
          <p:cNvSpPr/>
          <p:nvPr/>
        </p:nvSpPr>
        <p:spPr>
          <a:xfrm>
            <a:off x="11581200" y="5541950"/>
            <a:ext cx="1229732" cy="1231200"/>
          </a:xfrm>
          <a:custGeom>
            <a:avLst/>
            <a:gdLst/>
            <a:ahLst/>
            <a:cxnLst/>
            <a:rect l="l" t="t" r="r" b="b"/>
            <a:pathLst>
              <a:path w="1229732" h="1231200">
                <a:moveTo>
                  <a:pt x="0" y="0"/>
                </a:moveTo>
                <a:lnTo>
                  <a:pt x="1229732" y="0"/>
                </a:lnTo>
                <a:lnTo>
                  <a:pt x="1229732" y="1231200"/>
                </a:lnTo>
                <a:lnTo>
                  <a:pt x="0" y="1231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180316" y="5542710"/>
            <a:ext cx="1231128" cy="1229908"/>
          </a:xfrm>
          <a:custGeom>
            <a:avLst/>
            <a:gdLst/>
            <a:ahLst/>
            <a:cxnLst/>
            <a:rect l="l" t="t" r="r" b="b"/>
            <a:pathLst>
              <a:path w="1231128" h="1229908">
                <a:moveTo>
                  <a:pt x="0" y="0"/>
                </a:moveTo>
                <a:lnTo>
                  <a:pt x="1231128" y="0"/>
                </a:lnTo>
                <a:lnTo>
                  <a:pt x="1231128" y="1229908"/>
                </a:lnTo>
                <a:lnTo>
                  <a:pt x="0" y="12299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777996" y="5542710"/>
            <a:ext cx="1231128" cy="1229908"/>
          </a:xfrm>
          <a:custGeom>
            <a:avLst/>
            <a:gdLst/>
            <a:ahLst/>
            <a:cxnLst/>
            <a:rect l="l" t="t" r="r" b="b"/>
            <a:pathLst>
              <a:path w="1231128" h="1229908">
                <a:moveTo>
                  <a:pt x="0" y="0"/>
                </a:moveTo>
                <a:lnTo>
                  <a:pt x="1231128" y="0"/>
                </a:lnTo>
                <a:lnTo>
                  <a:pt x="1231128" y="1229908"/>
                </a:lnTo>
                <a:lnTo>
                  <a:pt x="0" y="12299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26450" y="947650"/>
            <a:ext cx="8616010" cy="7831954"/>
          </a:xfrm>
          <a:custGeom>
            <a:avLst/>
            <a:gdLst/>
            <a:ahLst/>
            <a:cxnLst/>
            <a:rect l="l" t="t" r="r" b="b"/>
            <a:pathLst>
              <a:path w="8616010" h="7831954">
                <a:moveTo>
                  <a:pt x="0" y="0"/>
                </a:moveTo>
                <a:lnTo>
                  <a:pt x="8616010" y="0"/>
                </a:lnTo>
                <a:lnTo>
                  <a:pt x="8616010" y="7831954"/>
                </a:lnTo>
                <a:lnTo>
                  <a:pt x="0" y="783195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Introducción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4175100"/>
            <a:ext cx="8610150" cy="3194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Objetivos del Proyecto: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Facilitar la gestión de la salud Personal.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Proveer recordatorios para la toma de medicamentos y citas medicas.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Incluir funciones para monitorear el estado de animo y la actividad física.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Resumen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02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 rot="0">
            <a:off x="12586928" y="1521263"/>
            <a:ext cx="3829880" cy="757807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t="-1306" b="-1306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843175" y="1661175"/>
            <a:ext cx="8610150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0"/>
              </a:lnSpc>
            </a:pPr>
            <a:r>
              <a:rPr lang="en-US" sz="6200">
                <a:solidFill>
                  <a:srgbClr val="FFFFFF"/>
                </a:solidFill>
                <a:latin typeface="Arimo" panose="020B0604020202020204"/>
                <a:ea typeface="Arimo" panose="020B0604020202020204"/>
                <a:cs typeface="Arimo" panose="020B0604020202020204"/>
                <a:sym typeface="Arimo" panose="020B0604020202020204"/>
              </a:rPr>
              <a:t>Introducción</a:t>
            </a:r>
            <a:endParaRPr lang="en-US" sz="6200">
              <a:solidFill>
                <a:srgbClr val="FFFFFF"/>
              </a:solidFill>
              <a:latin typeface="Arimo" panose="020B0604020202020204"/>
              <a:ea typeface="Arimo" panose="020B0604020202020204"/>
              <a:cs typeface="Arimo" panose="020B0604020202020204"/>
              <a:sym typeface="Arimo" panose="020B06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843175" y="3161453"/>
            <a:ext cx="8610150" cy="59378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Objetivo: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Facilitar el cuidado de la salud diaria de personas   de todas las edades.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Funciones principales: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Recordatorio de la toma de medicamentos en los horarios indicados.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Asistencia para las consultas médicas.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Acceso al historial médico del paciente.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Control del estado de ánimo y la actividad física.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algn="l">
              <a:lnSpc>
                <a:spcPts val="3600"/>
              </a:lnSpc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Enfoque: 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  <a:p>
            <a:pPr marL="518160" lvl="1" indent="-259080" algn="l">
              <a:lnSpc>
                <a:spcPts val="3600"/>
              </a:lnSpc>
              <a:buFont typeface="Arial" panose="020B0604020202020204"/>
              <a:buChar char="•"/>
            </a:pPr>
            <a:r>
              <a:rPr lang="en-US" sz="2400">
                <a:solidFill>
                  <a:srgbClr val="FFFFFF"/>
                </a:solidFill>
                <a:latin typeface="Bai Jamjuree" panose="00000500000000000000"/>
                <a:ea typeface="Bai Jamjuree" panose="00000500000000000000"/>
                <a:cs typeface="Bai Jamjuree" panose="00000500000000000000"/>
                <a:sym typeface="Bai Jamjuree" panose="00000500000000000000"/>
              </a:rPr>
              <a:t>Brindar un seguimiento integral para mejorar la calidad de vida de los usuarios que toman medicación de manera habitual.</a:t>
            </a:r>
            <a:endParaRPr lang="en-US" sz="2400">
              <a:solidFill>
                <a:srgbClr val="FFFFFF"/>
              </a:solidFill>
              <a:latin typeface="Bai Jamjuree" panose="00000500000000000000"/>
              <a:ea typeface="Bai Jamjuree" panose="00000500000000000000"/>
              <a:cs typeface="Bai Jamjuree" panose="00000500000000000000"/>
              <a:sym typeface="Bai Jamjuree" panose="0000050000000000000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B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38" cy="10287000"/>
          </a:xfrm>
          <a:custGeom>
            <a:avLst/>
            <a:gdLst/>
            <a:ahLst/>
            <a:cxnLst/>
            <a:rect l="l" t="t" r="r" b="b"/>
            <a:pathLst>
              <a:path w="18288038" h="10287000">
                <a:moveTo>
                  <a:pt x="0" y="0"/>
                </a:moveTo>
                <a:lnTo>
                  <a:pt x="18288038" y="0"/>
                </a:lnTo>
                <a:lnTo>
                  <a:pt x="182880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1737575" y="3531825"/>
            <a:ext cx="2575050" cy="2575050"/>
            <a:chOff x="0" y="0"/>
            <a:chExt cx="3433400" cy="3433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33318" cy="3433445"/>
            </a:xfrm>
            <a:custGeom>
              <a:avLst/>
              <a:gdLst/>
              <a:ahLst/>
              <a:cxnLst/>
              <a:rect l="l" t="t" r="r" b="b"/>
              <a:pathLst>
                <a:path w="3433318" h="3433445">
                  <a:moveTo>
                    <a:pt x="0" y="1716659"/>
                  </a:moveTo>
                  <a:cubicBezTo>
                    <a:pt x="0" y="768604"/>
                    <a:pt x="768604" y="0"/>
                    <a:pt x="1716659" y="0"/>
                  </a:cubicBezTo>
                  <a:lnTo>
                    <a:pt x="1716659" y="12700"/>
                  </a:lnTo>
                  <a:lnTo>
                    <a:pt x="1716659" y="0"/>
                  </a:lnTo>
                  <a:cubicBezTo>
                    <a:pt x="2664714" y="0"/>
                    <a:pt x="3433318" y="768604"/>
                    <a:pt x="3433318" y="1716659"/>
                  </a:cubicBezTo>
                  <a:lnTo>
                    <a:pt x="3420618" y="1716659"/>
                  </a:lnTo>
                  <a:lnTo>
                    <a:pt x="3433318" y="1716659"/>
                  </a:lnTo>
                  <a:cubicBezTo>
                    <a:pt x="3433318" y="2664714"/>
                    <a:pt x="2664714" y="3433318"/>
                    <a:pt x="1716659" y="3433318"/>
                  </a:cubicBezTo>
                  <a:lnTo>
                    <a:pt x="1716659" y="3420618"/>
                  </a:lnTo>
                  <a:lnTo>
                    <a:pt x="1716659" y="3433318"/>
                  </a:lnTo>
                  <a:cubicBezTo>
                    <a:pt x="768604" y="3433445"/>
                    <a:pt x="0" y="2664841"/>
                    <a:pt x="0" y="1716659"/>
                  </a:cubicBezTo>
                  <a:lnTo>
                    <a:pt x="12700" y="1716659"/>
                  </a:lnTo>
                  <a:lnTo>
                    <a:pt x="23368" y="1723517"/>
                  </a:lnTo>
                  <a:cubicBezTo>
                    <a:pt x="20320" y="1728216"/>
                    <a:pt x="14478" y="1730502"/>
                    <a:pt x="9144" y="1728851"/>
                  </a:cubicBezTo>
                  <a:cubicBezTo>
                    <a:pt x="3810" y="1727200"/>
                    <a:pt x="0" y="1722247"/>
                    <a:pt x="0" y="1716659"/>
                  </a:cubicBezTo>
                  <a:moveTo>
                    <a:pt x="25400" y="1716659"/>
                  </a:moveTo>
                  <a:lnTo>
                    <a:pt x="12700" y="1716659"/>
                  </a:lnTo>
                  <a:lnTo>
                    <a:pt x="2032" y="1709801"/>
                  </a:lnTo>
                  <a:cubicBezTo>
                    <a:pt x="5080" y="1705102"/>
                    <a:pt x="10922" y="1702816"/>
                    <a:pt x="16256" y="1704467"/>
                  </a:cubicBezTo>
                  <a:cubicBezTo>
                    <a:pt x="21590" y="1706118"/>
                    <a:pt x="25400" y="1711071"/>
                    <a:pt x="25400" y="1716659"/>
                  </a:cubicBezTo>
                  <a:cubicBezTo>
                    <a:pt x="25400" y="2650744"/>
                    <a:pt x="782574" y="3407918"/>
                    <a:pt x="1716659" y="3407918"/>
                  </a:cubicBezTo>
                  <a:cubicBezTo>
                    <a:pt x="2650744" y="3407918"/>
                    <a:pt x="3407918" y="2650744"/>
                    <a:pt x="3407918" y="1716659"/>
                  </a:cubicBezTo>
                  <a:cubicBezTo>
                    <a:pt x="3407918" y="782574"/>
                    <a:pt x="2650744" y="25400"/>
                    <a:pt x="1716659" y="25400"/>
                  </a:cubicBezTo>
                  <a:lnTo>
                    <a:pt x="1716659" y="12700"/>
                  </a:lnTo>
                  <a:lnTo>
                    <a:pt x="1716659" y="25400"/>
                  </a:lnTo>
                  <a:cubicBezTo>
                    <a:pt x="782574" y="25400"/>
                    <a:pt x="25400" y="782574"/>
                    <a:pt x="25400" y="171665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670275" y="6616550"/>
            <a:ext cx="89881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Objetivos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04877" y="4117300"/>
            <a:ext cx="198735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60"/>
              </a:lnSpc>
            </a:pPr>
            <a:r>
              <a:rPr lang="en-US" sz="9800" b="1">
                <a:solidFill>
                  <a:srgbClr val="FFFFFF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03</a:t>
            </a:r>
            <a:endParaRPr lang="en-US" sz="9800" b="1">
              <a:solidFill>
                <a:srgbClr val="FFFFFF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8470950" y="508250"/>
            <a:ext cx="9091350" cy="7745850"/>
          </a:xfrm>
          <a:custGeom>
            <a:avLst/>
            <a:gdLst/>
            <a:ahLst/>
            <a:cxnLst/>
            <a:rect l="l" t="t" r="r" b="b"/>
            <a:pathLst>
              <a:path w="9091350" h="7745850">
                <a:moveTo>
                  <a:pt x="9091350" y="0"/>
                </a:moveTo>
                <a:lnTo>
                  <a:pt x="0" y="0"/>
                </a:lnTo>
                <a:lnTo>
                  <a:pt x="0" y="7745850"/>
                </a:lnTo>
                <a:lnTo>
                  <a:pt x="9091350" y="7745850"/>
                </a:lnTo>
                <a:lnTo>
                  <a:pt x="9091350" y="0"/>
                </a:lnTo>
                <a:close/>
              </a:path>
            </a:pathLst>
          </a:custGeom>
          <a:blipFill>
            <a:blip r:embed="rId2"/>
            <a:stretch>
              <a:fillRect l="-1079" r="-1079" b="-1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14049</Words>
  <Application>WPS Presentation</Application>
  <PresentationFormat>On-screen Show (4:3)</PresentationFormat>
  <Paragraphs>530</Paragraphs>
  <Slides>50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62" baseType="lpstr">
      <vt:lpstr>Arial</vt:lpstr>
      <vt:lpstr>SimSun</vt:lpstr>
      <vt:lpstr>Wingdings</vt:lpstr>
      <vt:lpstr>Arimo</vt:lpstr>
      <vt:lpstr>Bai Jamjuree</vt:lpstr>
      <vt:lpstr>Arimo Bold</vt:lpstr>
      <vt:lpstr>Arial</vt:lpstr>
      <vt:lpstr>Microsoft YaHei</vt:lpstr>
      <vt:lpstr>Arial Unicode MS</vt:lpstr>
      <vt:lpstr>Calibri</vt:lpstr>
      <vt:lpstr>Bai Jamjuree Bold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Copia de Electronic Project Proposal by Slidesgo.pptx</dc:title>
  <dc:creator/>
  <cp:lastModifiedBy>Nacho</cp:lastModifiedBy>
  <cp:revision>3</cp:revision>
  <dcterms:created xsi:type="dcterms:W3CDTF">2006-08-16T00:00:00Z</dcterms:created>
  <dcterms:modified xsi:type="dcterms:W3CDTF">2025-04-07T15:38:23Z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83EE37DF539F4E9B8B08BD9D796FEC78_12</vt:lpwstr>
  </property>
  <property fmtid="{D5CDD505-2E9C-101B-9397-08002B2CF9AE}" pid="3" name="KSOProductBuildVer">
    <vt:lpwstr>3082-12.2.0.20782</vt:lpwstr>
  </property>
</Properties>
</file>

<file path=docProps/thumbnail.jpeg>
</file>